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7" r:id="rId4"/>
    <p:sldId id="261" r:id="rId5"/>
    <p:sldId id="262" r:id="rId6"/>
    <p:sldId id="260" r:id="rId7"/>
    <p:sldId id="263" r:id="rId8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878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03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207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5927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602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954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022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395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72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70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603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56A65-9776-4378-8ABE-B3DF1D4BD8D9}" type="datetimeFigureOut">
              <a:rPr lang="ko-KR" altLang="en-US" smtClean="0"/>
              <a:t>2024-08-12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4CFF0-0D97-454B-9F06-02AAE2B830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30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image" Target="../media/image10.jpeg"/><Relationship Id="rId7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10" Type="http://schemas.openxmlformats.org/officeDocument/2006/relationships/image" Target="../media/image8.jpeg"/><Relationship Id="rId4" Type="http://schemas.openxmlformats.org/officeDocument/2006/relationships/image" Target="../media/image11.jpeg"/><Relationship Id="rId9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6.jpeg"/><Relationship Id="rId7" Type="http://schemas.openxmlformats.org/officeDocument/2006/relationships/image" Target="../media/image12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11" Type="http://schemas.openxmlformats.org/officeDocument/2006/relationships/image" Target="../media/image2.jpeg"/><Relationship Id="rId5" Type="http://schemas.openxmlformats.org/officeDocument/2006/relationships/image" Target="../media/image18.jpeg"/><Relationship Id="rId10" Type="http://schemas.openxmlformats.org/officeDocument/2006/relationships/image" Target="../media/image19.jpeg"/><Relationship Id="rId4" Type="http://schemas.openxmlformats.org/officeDocument/2006/relationships/image" Target="../media/image17.jpe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862470" y="1643270"/>
            <a:ext cx="6255026" cy="978664"/>
          </a:xfrm>
          <a:solidFill>
            <a:schemeClr val="accent1">
              <a:lumMod val="60000"/>
              <a:lumOff val="40000"/>
            </a:schemeClr>
          </a:solidFill>
        </p:spPr>
        <p:txBody>
          <a:bodyPr anchor="ctr">
            <a:normAutofit/>
          </a:bodyPr>
          <a:lstStyle/>
          <a:p>
            <a:r>
              <a:rPr lang="en-US" altLang="ko-KR" sz="3500" dirty="0" smtClean="0"/>
              <a:t>DELTA UPS </a:t>
            </a:r>
            <a:r>
              <a:rPr lang="ko-KR" altLang="en-US" sz="3500" dirty="0" smtClean="0"/>
              <a:t>사용방법</a:t>
            </a:r>
            <a:endParaRPr lang="ko-KR" altLang="en-US" sz="3500" dirty="0"/>
          </a:p>
        </p:txBody>
      </p:sp>
      <p:pic>
        <p:nvPicPr>
          <p:cNvPr id="5" name="그림 4" descr="gigavis-Logo-Org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522" y="89970"/>
            <a:ext cx="1405164" cy="68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9629596" y="5431904"/>
            <a:ext cx="2045352" cy="10636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000" dirty="0" smtClean="0"/>
              <a:t>소   속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제작팀</a:t>
            </a:r>
            <a:endParaRPr lang="en-US" altLang="ko-KR" sz="2000" dirty="0" smtClean="0"/>
          </a:p>
          <a:p>
            <a:pPr algn="l">
              <a:lnSpc>
                <a:spcPct val="150000"/>
              </a:lnSpc>
            </a:pPr>
            <a:r>
              <a:rPr lang="ko-KR" altLang="en-US" sz="2000" dirty="0" smtClean="0"/>
              <a:t>작성자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이인규</a:t>
            </a:r>
            <a:endParaRPr lang="en-US" altLang="ko-KR" sz="2000" dirty="0" smtClean="0"/>
          </a:p>
        </p:txBody>
      </p:sp>
    </p:spTree>
    <p:extLst>
      <p:ext uri="{BB962C8B-B14F-4D97-AF65-F5344CB8AC3E}">
        <p14:creationId xmlns:p14="http://schemas.microsoft.com/office/powerpoint/2010/main" val="419257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5743" y="172995"/>
            <a:ext cx="5809861" cy="630955"/>
          </a:xfrm>
          <a:ln>
            <a:noFill/>
          </a:ln>
        </p:spPr>
        <p:txBody>
          <a:bodyPr anchor="ctr">
            <a:normAutofit/>
          </a:bodyPr>
          <a:lstStyle/>
          <a:p>
            <a:pPr algn="l"/>
            <a:r>
              <a:rPr lang="ko-KR" altLang="en-US" sz="3500" dirty="0" smtClean="0"/>
              <a:t>◎ </a:t>
            </a:r>
            <a:r>
              <a:rPr lang="en-US" altLang="ko-KR" sz="3500" dirty="0" smtClean="0"/>
              <a:t>DELTA UPS </a:t>
            </a:r>
            <a:r>
              <a:rPr lang="ko-KR" altLang="en-US" sz="3500" dirty="0" smtClean="0"/>
              <a:t>사용방법</a:t>
            </a:r>
            <a:endParaRPr lang="ko-KR" altLang="en-US" sz="3500" dirty="0"/>
          </a:p>
        </p:txBody>
      </p:sp>
      <p:sp>
        <p:nvSpPr>
          <p:cNvPr id="4" name="직사각형 3"/>
          <p:cNvSpPr/>
          <p:nvPr/>
        </p:nvSpPr>
        <p:spPr>
          <a:xfrm>
            <a:off x="0" y="841779"/>
            <a:ext cx="12192000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gigavis-Logo-Org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522" y="89970"/>
            <a:ext cx="1405164" cy="68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98090" y="1225250"/>
            <a:ext cx="11908596" cy="52550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200" dirty="0" smtClean="0"/>
              <a:t> ▶ </a:t>
            </a:r>
            <a:r>
              <a:rPr lang="en-US" altLang="ko-KR" sz="2200" dirty="0" smtClean="0"/>
              <a:t>Uninterruptible Power Supply (</a:t>
            </a:r>
            <a:r>
              <a:rPr lang="ko-KR" altLang="en-US" sz="2200" dirty="0" err="1" smtClean="0"/>
              <a:t>무정전전원장치</a:t>
            </a:r>
            <a:r>
              <a:rPr lang="en-US" altLang="ko-KR" sz="2200" dirty="0" smtClean="0"/>
              <a:t>)</a:t>
            </a:r>
          </a:p>
          <a:p>
            <a:pPr algn="l">
              <a:lnSpc>
                <a:spcPct val="150000"/>
              </a:lnSpc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 - UPS</a:t>
            </a:r>
            <a:r>
              <a:rPr lang="ko-KR" altLang="en-US" sz="1800" dirty="0" smtClean="0"/>
              <a:t>는 전력선에 </a:t>
            </a:r>
            <a:r>
              <a:rPr lang="ko-KR" altLang="en-US" sz="1800" dirty="0"/>
              <a:t>문제가 발생할 </a:t>
            </a:r>
            <a:r>
              <a:rPr lang="ko-KR" altLang="en-US" sz="1800" dirty="0" smtClean="0"/>
              <a:t>경우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정전 및 누설전류 발생 시</a:t>
            </a:r>
            <a:r>
              <a:rPr lang="en-US" altLang="ko-KR" sz="1800" dirty="0" smtClean="0"/>
              <a:t>)</a:t>
            </a:r>
            <a:r>
              <a:rPr lang="ko-KR" altLang="en-US" sz="1800" dirty="0" smtClean="0"/>
              <a:t> </a:t>
            </a:r>
            <a:r>
              <a:rPr lang="ko-KR" altLang="en-US" sz="1800" dirty="0"/>
              <a:t>비상 전력을 공급하는 </a:t>
            </a:r>
            <a:r>
              <a:rPr lang="ko-KR" altLang="en-US" sz="1800" dirty="0" smtClean="0"/>
              <a:t>장치</a:t>
            </a:r>
            <a:endParaRPr lang="en-US" altLang="ko-KR" sz="1800" dirty="0" smtClean="0"/>
          </a:p>
          <a:p>
            <a:pPr algn="l">
              <a:lnSpc>
                <a:spcPct val="150000"/>
              </a:lnSpc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 - </a:t>
            </a:r>
            <a:r>
              <a:rPr lang="ko-KR" altLang="en-US" sz="1800" dirty="0" smtClean="0"/>
              <a:t>일반적으로 전원 복구 </a:t>
            </a:r>
            <a:r>
              <a:rPr lang="en-US" altLang="ko-KR" sz="1800" dirty="0" smtClean="0"/>
              <a:t>/ </a:t>
            </a:r>
            <a:r>
              <a:rPr lang="ko-KR" altLang="en-US" sz="1800" dirty="0" smtClean="0"/>
              <a:t>주요 데이터 저장 및 디바이스를 보호</a:t>
            </a:r>
            <a:endParaRPr lang="en-US" altLang="ko-KR" sz="1800" dirty="0" smtClean="0"/>
          </a:p>
          <a:p>
            <a:pPr algn="l">
              <a:lnSpc>
                <a:spcPct val="150000"/>
              </a:lnSpc>
            </a:pPr>
            <a:r>
              <a:rPr lang="ko-KR" altLang="en-US" sz="2200" dirty="0" smtClean="0"/>
              <a:t> </a:t>
            </a:r>
            <a:endParaRPr lang="en-US" altLang="ko-KR" sz="2200" dirty="0" smtClean="0"/>
          </a:p>
          <a:p>
            <a:pPr algn="l">
              <a:lnSpc>
                <a:spcPct val="150000"/>
              </a:lnSpc>
            </a:pPr>
            <a:r>
              <a:rPr lang="ko-KR" altLang="en-US" sz="2200" dirty="0" smtClean="0"/>
              <a:t> ▶ </a:t>
            </a:r>
            <a:r>
              <a:rPr lang="en-US" altLang="ko-KR" sz="2200" dirty="0" smtClean="0"/>
              <a:t>DELTA UPS</a:t>
            </a:r>
          </a:p>
          <a:p>
            <a:pPr algn="l">
              <a:lnSpc>
                <a:spcPct val="150000"/>
              </a:lnSpc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</a:t>
            </a:r>
            <a:r>
              <a:rPr lang="ko-KR" altLang="en-US" sz="1800" dirty="0" smtClean="0"/>
              <a:t>▷</a:t>
            </a:r>
            <a:r>
              <a:rPr lang="en-US" altLang="ko-KR" sz="1800" dirty="0" smtClean="0"/>
              <a:t> DELTA </a:t>
            </a:r>
            <a:r>
              <a:rPr lang="en-US" altLang="ko-KR" sz="1800" dirty="0"/>
              <a:t>UPS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의 경우 전원이 인가됨과 동시에 자동적으로 디스플레이에 표시</a:t>
            </a:r>
            <a:endParaRPr lang="en-US" altLang="ko-KR" sz="1800" dirty="0" smtClean="0"/>
          </a:p>
          <a:p>
            <a:pPr algn="l">
              <a:lnSpc>
                <a:spcPct val="150000"/>
              </a:lnSpc>
            </a:pPr>
            <a:r>
              <a:rPr lang="en-US" altLang="ko-KR" sz="1600" dirty="0">
                <a:solidFill>
                  <a:srgbClr val="FF0000"/>
                </a:solidFill>
              </a:rPr>
              <a:t> </a:t>
            </a:r>
            <a:r>
              <a:rPr lang="en-US" altLang="ko-KR" sz="1600" dirty="0" smtClean="0">
                <a:solidFill>
                  <a:srgbClr val="FF0000"/>
                </a:solidFill>
              </a:rPr>
              <a:t>          </a:t>
            </a:r>
            <a:r>
              <a:rPr lang="ko-KR" altLang="en-US" sz="1600" dirty="0" smtClean="0">
                <a:solidFill>
                  <a:srgbClr val="FF0000"/>
                </a:solidFill>
              </a:rPr>
              <a:t>＊ 바이패스</a:t>
            </a:r>
            <a:r>
              <a:rPr lang="en-US" altLang="ko-KR" sz="1600" dirty="0" smtClean="0">
                <a:solidFill>
                  <a:srgbClr val="FF0000"/>
                </a:solidFill>
              </a:rPr>
              <a:t>(</a:t>
            </a:r>
            <a:r>
              <a:rPr lang="ko-KR" altLang="en-US" sz="1600" dirty="0" smtClean="0">
                <a:solidFill>
                  <a:srgbClr val="FF0000"/>
                </a:solidFill>
              </a:rPr>
              <a:t>신호 전달만 하는 상태</a:t>
            </a:r>
            <a:r>
              <a:rPr lang="en-US" altLang="ko-KR" sz="1600" dirty="0" smtClean="0">
                <a:solidFill>
                  <a:srgbClr val="FF0000"/>
                </a:solidFill>
              </a:rPr>
              <a:t>) </a:t>
            </a:r>
            <a:r>
              <a:rPr lang="ko-KR" altLang="en-US" sz="1600" dirty="0" smtClean="0">
                <a:solidFill>
                  <a:srgbClr val="FF0000"/>
                </a:solidFill>
              </a:rPr>
              <a:t>모드로 </a:t>
            </a:r>
            <a:r>
              <a:rPr lang="en-US" altLang="ko-KR" sz="1600" dirty="0" smtClean="0">
                <a:solidFill>
                  <a:srgbClr val="FF0000"/>
                </a:solidFill>
              </a:rPr>
              <a:t>PC </a:t>
            </a:r>
            <a:r>
              <a:rPr lang="ko-KR" altLang="en-US" sz="1600" dirty="0" smtClean="0">
                <a:solidFill>
                  <a:srgbClr val="FF0000"/>
                </a:solidFill>
              </a:rPr>
              <a:t>전원 </a:t>
            </a:r>
            <a:r>
              <a:rPr lang="en-US" altLang="ko-KR" sz="1600" dirty="0" smtClean="0">
                <a:solidFill>
                  <a:srgbClr val="FF0000"/>
                </a:solidFill>
              </a:rPr>
              <a:t>ON</a:t>
            </a:r>
            <a:r>
              <a:rPr lang="ko-KR" altLang="en-US" sz="1600" dirty="0" smtClean="0">
                <a:solidFill>
                  <a:srgbClr val="FF0000"/>
                </a:solidFill>
              </a:rPr>
              <a:t> 가능상태</a:t>
            </a:r>
            <a:endParaRPr lang="en-US" altLang="ko-KR" sz="1600" dirty="0">
              <a:solidFill>
                <a:srgbClr val="FF0000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altLang="ko-KR" sz="1800" dirty="0" smtClean="0"/>
              <a:t>        - UPS </a:t>
            </a:r>
            <a:r>
              <a:rPr lang="ko-KR" altLang="en-US" sz="1800" dirty="0" smtClean="0"/>
              <a:t>시작 절차 </a:t>
            </a:r>
            <a:r>
              <a:rPr lang="en-US" altLang="ko-KR" sz="1800" dirty="0" smtClean="0"/>
              <a:t>:</a:t>
            </a:r>
            <a:r>
              <a:rPr lang="ko-KR" altLang="en-US" sz="1800" dirty="0" smtClean="0"/>
              <a:t> ① 설비 전원 인가 후 </a:t>
            </a:r>
            <a:r>
              <a:rPr lang="en-US" altLang="ko-KR" sz="1800" dirty="0" smtClean="0"/>
              <a:t>ON </a:t>
            </a:r>
            <a:r>
              <a:rPr lang="ko-KR" altLang="en-US" sz="1800" dirty="0" smtClean="0"/>
              <a:t>버튼을 </a:t>
            </a:r>
            <a:r>
              <a:rPr lang="en-US" altLang="ko-KR" sz="1800" dirty="0" smtClean="0"/>
              <a:t>3</a:t>
            </a:r>
            <a:r>
              <a:rPr lang="ko-KR" altLang="en-US" sz="1800" dirty="0" smtClean="0"/>
              <a:t>초 동안 누른 후 삐 소리를 들으면 해제</a:t>
            </a:r>
            <a:endParaRPr lang="en-US" altLang="ko-KR" sz="1800" dirty="0" smtClean="0"/>
          </a:p>
          <a:p>
            <a:pPr algn="l">
              <a:lnSpc>
                <a:spcPct val="150000"/>
              </a:lnSpc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                          </a:t>
            </a:r>
            <a:r>
              <a:rPr lang="ko-KR" altLang="en-US" sz="1800" dirty="0" smtClean="0"/>
              <a:t>② </a:t>
            </a:r>
            <a:r>
              <a:rPr lang="en-US" altLang="ko-KR" sz="1800" dirty="0" smtClean="0"/>
              <a:t>UPS </a:t>
            </a:r>
            <a:r>
              <a:rPr lang="ko-KR" altLang="en-US" sz="1800" dirty="0" smtClean="0"/>
              <a:t>자가 검사 진행 후 디스플레이에 온라인 모드로 작동</a:t>
            </a:r>
            <a:endParaRPr lang="en-US" altLang="ko-KR" sz="1800" dirty="0" smtClean="0"/>
          </a:p>
          <a:p>
            <a:pPr algn="l">
              <a:lnSpc>
                <a:spcPct val="150000"/>
              </a:lnSpc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   - UPS </a:t>
            </a:r>
            <a:r>
              <a:rPr lang="ko-KR" altLang="en-US" sz="1800" dirty="0" smtClean="0"/>
              <a:t>종료 절차 </a:t>
            </a:r>
            <a:r>
              <a:rPr lang="en-US" altLang="ko-KR" sz="1800" dirty="0" smtClean="0"/>
              <a:t>: </a:t>
            </a:r>
            <a:r>
              <a:rPr lang="ko-KR" altLang="en-US" sz="1800" dirty="0"/>
              <a:t>① </a:t>
            </a:r>
            <a:r>
              <a:rPr lang="en-US" altLang="ko-KR" sz="1800" dirty="0" smtClean="0"/>
              <a:t>OFF </a:t>
            </a:r>
            <a:r>
              <a:rPr lang="ko-KR" altLang="en-US" sz="1800" dirty="0" smtClean="0"/>
              <a:t>버튼을 </a:t>
            </a:r>
            <a:r>
              <a:rPr lang="en-US" altLang="ko-KR" sz="1800" dirty="0" smtClean="0"/>
              <a:t>3</a:t>
            </a:r>
            <a:r>
              <a:rPr lang="ko-KR" altLang="en-US" sz="1800" dirty="0" smtClean="0"/>
              <a:t>초 동안 누른 후 삐 소리를 들으면 해제</a:t>
            </a:r>
            <a:endParaRPr lang="en-US" altLang="ko-KR" sz="1800" dirty="0" smtClean="0"/>
          </a:p>
          <a:p>
            <a:pPr algn="l">
              <a:lnSpc>
                <a:spcPct val="150000"/>
              </a:lnSpc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                          </a:t>
            </a:r>
            <a:r>
              <a:rPr lang="ko-KR" altLang="en-US" sz="1800" dirty="0" smtClean="0"/>
              <a:t>② 바이패스 모드 확인 후 설비 전원 </a:t>
            </a:r>
            <a:r>
              <a:rPr lang="en-US" altLang="ko-KR" sz="1800" dirty="0" smtClean="0"/>
              <a:t>OFF</a:t>
            </a:r>
          </a:p>
        </p:txBody>
      </p:sp>
    </p:spTree>
    <p:extLst>
      <p:ext uri="{BB962C8B-B14F-4D97-AF65-F5344CB8AC3E}">
        <p14:creationId xmlns:p14="http://schemas.microsoft.com/office/powerpoint/2010/main" val="349321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모서리가 둥근 직사각형 28"/>
          <p:cNvSpPr/>
          <p:nvPr/>
        </p:nvSpPr>
        <p:spPr>
          <a:xfrm>
            <a:off x="9246637" y="2677886"/>
            <a:ext cx="2537926" cy="27991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5743" y="172995"/>
            <a:ext cx="5809861" cy="630955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3500" dirty="0" smtClean="0"/>
              <a:t>◎ </a:t>
            </a:r>
            <a:r>
              <a:rPr lang="en-US" altLang="ko-KR" sz="3500" dirty="0" smtClean="0"/>
              <a:t>DELTA UPS </a:t>
            </a:r>
            <a:r>
              <a:rPr lang="ko-KR" altLang="en-US" sz="3500" dirty="0" smtClean="0"/>
              <a:t>사용방법</a:t>
            </a:r>
            <a:endParaRPr lang="ko-KR" altLang="en-US" sz="3500" dirty="0"/>
          </a:p>
        </p:txBody>
      </p:sp>
      <p:sp>
        <p:nvSpPr>
          <p:cNvPr id="4" name="직사각형 3"/>
          <p:cNvSpPr/>
          <p:nvPr/>
        </p:nvSpPr>
        <p:spPr>
          <a:xfrm>
            <a:off x="0" y="841779"/>
            <a:ext cx="12192000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gigavis-Logo-Org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522" y="89970"/>
            <a:ext cx="1405164" cy="68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2" t="20529" r="30630" b="13644"/>
          <a:stretch/>
        </p:blipFill>
        <p:spPr>
          <a:xfrm rot="5400000">
            <a:off x="534565" y="1571978"/>
            <a:ext cx="1760569" cy="176701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25095" r="34054" b="10521"/>
          <a:stretch/>
        </p:blipFill>
        <p:spPr>
          <a:xfrm rot="5400000">
            <a:off x="4718946" y="1565779"/>
            <a:ext cx="1760527" cy="177937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21251" r="36216" b="17007"/>
          <a:stretch/>
        </p:blipFill>
        <p:spPr>
          <a:xfrm rot="5400000">
            <a:off x="6837411" y="1565777"/>
            <a:ext cx="1760528" cy="1779376"/>
          </a:xfrm>
          <a:prstGeom prst="rect">
            <a:avLst/>
          </a:prstGeom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341109" y="3348331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바이패스 모드 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4529969" y="3348330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자가검사 진행 </a:t>
            </a:r>
            <a:r>
              <a:rPr lang="en-US" altLang="ko-KR" sz="1500" dirty="0" smtClean="0"/>
              <a:t>&gt;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2" t="20529" r="30630" b="13644"/>
          <a:stretch/>
        </p:blipFill>
        <p:spPr>
          <a:xfrm rot="5400000">
            <a:off x="2618738" y="1571978"/>
            <a:ext cx="1760569" cy="1767015"/>
          </a:xfrm>
          <a:prstGeom prst="rect">
            <a:avLst/>
          </a:prstGeom>
        </p:spPr>
      </p:pic>
      <p:sp>
        <p:nvSpPr>
          <p:cNvPr id="12" name="제목 1"/>
          <p:cNvSpPr txBox="1">
            <a:spLocks/>
          </p:cNvSpPr>
          <p:nvPr/>
        </p:nvSpPr>
        <p:spPr>
          <a:xfrm>
            <a:off x="2429782" y="3348331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전원 </a:t>
            </a:r>
            <a:r>
              <a:rPr lang="en-US" altLang="ko-KR" sz="1500" dirty="0" smtClean="0"/>
              <a:t>ON (3</a:t>
            </a:r>
            <a:r>
              <a:rPr lang="ko-KR" altLang="en-US" sz="1500" dirty="0" smtClean="0"/>
              <a:t>초</a:t>
            </a:r>
            <a:r>
              <a:rPr lang="en-US" altLang="ko-KR" sz="1500" dirty="0" smtClean="0"/>
              <a:t>) &gt;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319850" y="2880898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6648435" y="3348329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온라인 모드 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7519966" y="2005530"/>
            <a:ext cx="825885" cy="3425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50" t="30920" r="62759" b="41560"/>
          <a:stretch/>
        </p:blipFill>
        <p:spPr>
          <a:xfrm rot="5400000">
            <a:off x="10231187" y="3720176"/>
            <a:ext cx="531845" cy="1506893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21251" r="36216" b="17007"/>
          <a:stretch/>
        </p:blipFill>
        <p:spPr>
          <a:xfrm rot="5400000">
            <a:off x="534586" y="4500668"/>
            <a:ext cx="1760528" cy="1767015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1646137" y="5837279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2" t="20529" r="30630" b="13644"/>
          <a:stretch/>
        </p:blipFill>
        <p:spPr>
          <a:xfrm rot="5400000">
            <a:off x="2610500" y="4500688"/>
            <a:ext cx="1760569" cy="176701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06" t="31290" r="58191" b="39928"/>
          <a:stretch/>
        </p:blipFill>
        <p:spPr>
          <a:xfrm rot="5400000">
            <a:off x="10230543" y="2544682"/>
            <a:ext cx="533132" cy="150689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341109" y="6267459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전원 </a:t>
            </a:r>
            <a:r>
              <a:rPr lang="en-US" altLang="ko-KR" sz="1500" dirty="0" smtClean="0"/>
              <a:t>OFF (3</a:t>
            </a:r>
            <a:r>
              <a:rPr lang="ko-KR" altLang="en-US" sz="1500" dirty="0" smtClean="0"/>
              <a:t>초</a:t>
            </a:r>
            <a:r>
              <a:rPr lang="en-US" altLang="ko-KR" sz="1500" dirty="0" smtClean="0"/>
              <a:t>) &gt;</a:t>
            </a: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2421544" y="6267719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바이패스 모드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9427868" y="3592666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/>
              <a:t>[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바이패스 모드 </a:t>
            </a:r>
            <a:r>
              <a:rPr lang="en-US" altLang="ko-KR" sz="1500" dirty="0" smtClean="0"/>
              <a:t>]</a:t>
            </a:r>
          </a:p>
        </p:txBody>
      </p:sp>
      <p:sp>
        <p:nvSpPr>
          <p:cNvPr id="25" name="제목 1"/>
          <p:cNvSpPr txBox="1">
            <a:spLocks/>
          </p:cNvSpPr>
          <p:nvPr/>
        </p:nvSpPr>
        <p:spPr>
          <a:xfrm>
            <a:off x="9427869" y="4763723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[ </a:t>
            </a:r>
            <a:r>
              <a:rPr lang="ko-KR" altLang="en-US" sz="1500" dirty="0" smtClean="0"/>
              <a:t>온라인 모드 </a:t>
            </a:r>
            <a:r>
              <a:rPr lang="en-US" altLang="ko-KR" sz="1500" dirty="0"/>
              <a:t>]</a:t>
            </a:r>
            <a:endParaRPr lang="en-US" altLang="ko-KR" sz="1500" dirty="0" smtClean="0"/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>
            <a:off x="489110" y="1006118"/>
            <a:ext cx="2282081" cy="4683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5875">
            <a:solidFill>
              <a:srgbClr val="00206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 smtClean="0"/>
              <a:t>▶ </a:t>
            </a:r>
            <a:r>
              <a:rPr lang="en-US" altLang="ko-KR" sz="2000" dirty="0" smtClean="0"/>
              <a:t>UPS </a:t>
            </a:r>
            <a:r>
              <a:rPr lang="ko-KR" altLang="en-US" sz="2000" dirty="0" smtClean="0"/>
              <a:t>시작 절차</a:t>
            </a:r>
            <a:endParaRPr lang="ko-KR" altLang="en-US" sz="2000" dirty="0"/>
          </a:p>
        </p:txBody>
      </p:sp>
      <p:sp>
        <p:nvSpPr>
          <p:cNvPr id="28" name="제목 1"/>
          <p:cNvSpPr txBox="1">
            <a:spLocks/>
          </p:cNvSpPr>
          <p:nvPr/>
        </p:nvSpPr>
        <p:spPr>
          <a:xfrm>
            <a:off x="489111" y="3932781"/>
            <a:ext cx="2282080" cy="4683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5875">
            <a:solidFill>
              <a:srgbClr val="00206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 smtClean="0"/>
              <a:t>▶ </a:t>
            </a:r>
            <a:r>
              <a:rPr lang="en-US" altLang="ko-KR" sz="2000" dirty="0" smtClean="0"/>
              <a:t>UPS </a:t>
            </a:r>
            <a:r>
              <a:rPr lang="ko-KR" altLang="en-US" sz="2000" dirty="0" smtClean="0"/>
              <a:t>종료 절차</a:t>
            </a:r>
            <a:endParaRPr lang="ko-KR" altLang="en-US" sz="2000" dirty="0"/>
          </a:p>
        </p:txBody>
      </p:sp>
      <p:sp>
        <p:nvSpPr>
          <p:cNvPr id="30" name="직사각형 29"/>
          <p:cNvSpPr/>
          <p:nvPr/>
        </p:nvSpPr>
        <p:spPr>
          <a:xfrm>
            <a:off x="3283619" y="4928341"/>
            <a:ext cx="825885" cy="3425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216260" y="2005905"/>
            <a:ext cx="825885" cy="3425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75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대각선 방향의 모서리가 잘린 사각형 2"/>
          <p:cNvSpPr/>
          <p:nvPr/>
        </p:nvSpPr>
        <p:spPr>
          <a:xfrm>
            <a:off x="930876" y="3426941"/>
            <a:ext cx="9069859" cy="3130378"/>
          </a:xfrm>
          <a:prstGeom prst="snip2Diag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5743" y="172995"/>
            <a:ext cx="7729532" cy="630955"/>
          </a:xfrm>
          <a:ln>
            <a:noFill/>
          </a:ln>
        </p:spPr>
        <p:txBody>
          <a:bodyPr anchor="ctr">
            <a:normAutofit/>
          </a:bodyPr>
          <a:lstStyle/>
          <a:p>
            <a:pPr algn="l"/>
            <a:r>
              <a:rPr lang="ko-KR" altLang="en-US" sz="3500" dirty="0" smtClean="0"/>
              <a:t>◎ </a:t>
            </a:r>
            <a:r>
              <a:rPr lang="en-US" altLang="ko-KR" sz="3500" dirty="0" smtClean="0"/>
              <a:t>DELTA UPS </a:t>
            </a:r>
            <a:r>
              <a:rPr lang="ko-KR" altLang="en-US" sz="3500" dirty="0" smtClean="0"/>
              <a:t>바이패스 해제 방법</a:t>
            </a:r>
            <a:endParaRPr lang="ko-KR" altLang="en-US" sz="3500" dirty="0"/>
          </a:p>
        </p:txBody>
      </p:sp>
      <p:sp>
        <p:nvSpPr>
          <p:cNvPr id="4" name="직사각형 3"/>
          <p:cNvSpPr/>
          <p:nvPr/>
        </p:nvSpPr>
        <p:spPr>
          <a:xfrm>
            <a:off x="0" y="841779"/>
            <a:ext cx="12192000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gigavis-Logo-Org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522" y="89970"/>
            <a:ext cx="1405164" cy="68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98090" y="1225250"/>
            <a:ext cx="11908596" cy="52550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200" dirty="0" smtClean="0"/>
              <a:t> ▶ </a:t>
            </a:r>
            <a:r>
              <a:rPr lang="en-US" altLang="ko-KR" sz="2200" dirty="0" smtClean="0"/>
              <a:t>DELTA UPS </a:t>
            </a:r>
            <a:r>
              <a:rPr lang="ko-KR" altLang="en-US" sz="2200" dirty="0" smtClean="0"/>
              <a:t>바이패스 모드 </a:t>
            </a:r>
            <a:r>
              <a:rPr lang="en-US" altLang="ko-KR" sz="2200" dirty="0" smtClean="0"/>
              <a:t>/ </a:t>
            </a:r>
            <a:r>
              <a:rPr lang="ko-KR" altLang="en-US" sz="2200" dirty="0" smtClean="0"/>
              <a:t>대기 바이패스 모드</a:t>
            </a:r>
            <a:endParaRPr lang="en-US" altLang="ko-KR" sz="2200" dirty="0" smtClean="0"/>
          </a:p>
          <a:p>
            <a:pPr algn="l">
              <a:lnSpc>
                <a:spcPct val="150000"/>
              </a:lnSpc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</a:t>
            </a:r>
            <a:r>
              <a:rPr lang="ko-KR" altLang="en-US" sz="1800" dirty="0" smtClean="0"/>
              <a:t>▷ </a:t>
            </a:r>
            <a:r>
              <a:rPr lang="en-US" altLang="ko-KR" sz="1800" dirty="0" smtClean="0"/>
              <a:t>Default </a:t>
            </a:r>
            <a:r>
              <a:rPr lang="ko-KR" altLang="en-US" sz="1800" dirty="0" smtClean="0"/>
              <a:t>로 바이패스 모드로 사용 중</a:t>
            </a:r>
            <a:endParaRPr lang="en-US" altLang="ko-KR" sz="1800" dirty="0" smtClean="0"/>
          </a:p>
          <a:p>
            <a:pPr algn="l">
              <a:lnSpc>
                <a:spcPct val="150000"/>
              </a:lnSpc>
            </a:pPr>
            <a:r>
              <a:rPr lang="en-US" altLang="ko-KR" sz="1700" dirty="0"/>
              <a:t> </a:t>
            </a:r>
            <a:r>
              <a:rPr lang="en-US" altLang="ko-KR" sz="1700" dirty="0" smtClean="0"/>
              <a:t>        - </a:t>
            </a:r>
            <a:r>
              <a:rPr lang="ko-KR" altLang="en-US" sz="1700" dirty="0" smtClean="0"/>
              <a:t>바이패스 모드 </a:t>
            </a:r>
            <a:r>
              <a:rPr lang="en-US" altLang="ko-KR" sz="1700" dirty="0" smtClean="0"/>
              <a:t>: UPS </a:t>
            </a:r>
            <a:r>
              <a:rPr lang="ko-KR" altLang="en-US" sz="1700" dirty="0" smtClean="0"/>
              <a:t>전원 인가 시 신호 전달 하는 상태 </a:t>
            </a:r>
            <a:r>
              <a:rPr lang="en-US" altLang="ko-KR" sz="1700" dirty="0" smtClean="0"/>
              <a:t>(PC </a:t>
            </a:r>
            <a:r>
              <a:rPr lang="ko-KR" altLang="en-US" sz="1700" dirty="0" smtClean="0"/>
              <a:t>전원 </a:t>
            </a:r>
            <a:r>
              <a:rPr lang="en-US" altLang="ko-KR" sz="1700" dirty="0" smtClean="0"/>
              <a:t>ON </a:t>
            </a:r>
            <a:r>
              <a:rPr lang="ko-KR" altLang="en-US" sz="1700" dirty="0" smtClean="0"/>
              <a:t>가능</a:t>
            </a:r>
            <a:r>
              <a:rPr lang="en-US" altLang="ko-KR" sz="1700" dirty="0" smtClean="0"/>
              <a:t>)</a:t>
            </a:r>
          </a:p>
          <a:p>
            <a:pPr algn="l">
              <a:lnSpc>
                <a:spcPct val="150000"/>
              </a:lnSpc>
            </a:pPr>
            <a:r>
              <a:rPr lang="en-US" altLang="ko-KR" sz="1700" dirty="0"/>
              <a:t> </a:t>
            </a:r>
            <a:r>
              <a:rPr lang="en-US" altLang="ko-KR" sz="1700" dirty="0" smtClean="0"/>
              <a:t>        - </a:t>
            </a:r>
            <a:r>
              <a:rPr lang="ko-KR" altLang="en-US" sz="1700" dirty="0" smtClean="0"/>
              <a:t>대기 바이패스 모드 </a:t>
            </a:r>
            <a:r>
              <a:rPr lang="en-US" altLang="ko-KR" sz="1700" dirty="0" smtClean="0"/>
              <a:t>: UPS </a:t>
            </a:r>
            <a:r>
              <a:rPr lang="ko-KR" altLang="en-US" sz="1700" dirty="0" smtClean="0"/>
              <a:t>전원 인가 시</a:t>
            </a:r>
            <a:r>
              <a:rPr lang="en-US" altLang="ko-KR" sz="1700" dirty="0"/>
              <a:t> </a:t>
            </a:r>
            <a:r>
              <a:rPr lang="ko-KR" altLang="en-US" sz="1700" dirty="0" smtClean="0"/>
              <a:t>신호 전달 하지 않은 상태 </a:t>
            </a:r>
            <a:r>
              <a:rPr lang="en-US" altLang="ko-KR" sz="1700" dirty="0" smtClean="0"/>
              <a:t>(PC </a:t>
            </a:r>
            <a:r>
              <a:rPr lang="ko-KR" altLang="en-US" sz="1700" dirty="0" smtClean="0"/>
              <a:t>전원 </a:t>
            </a:r>
            <a:r>
              <a:rPr lang="en-US" altLang="ko-KR" sz="1700" dirty="0" smtClean="0"/>
              <a:t>ON </a:t>
            </a:r>
            <a:r>
              <a:rPr lang="ko-KR" altLang="en-US" sz="1700" dirty="0" smtClean="0"/>
              <a:t>불가능</a:t>
            </a:r>
            <a:r>
              <a:rPr lang="en-US" altLang="ko-KR" sz="1700" dirty="0" smtClean="0"/>
              <a:t>)</a:t>
            </a:r>
          </a:p>
          <a:p>
            <a:pPr algn="l">
              <a:lnSpc>
                <a:spcPct val="150000"/>
              </a:lnSpc>
            </a:pPr>
            <a:r>
              <a:rPr lang="en-US" altLang="ko-KR" sz="1500" dirty="0">
                <a:solidFill>
                  <a:srgbClr val="FF0000"/>
                </a:solidFill>
              </a:rPr>
              <a:t> </a:t>
            </a:r>
            <a:r>
              <a:rPr lang="en-US" altLang="ko-KR" sz="1500" dirty="0" smtClean="0">
                <a:solidFill>
                  <a:srgbClr val="FF0000"/>
                </a:solidFill>
              </a:rPr>
              <a:t>               </a:t>
            </a:r>
            <a:r>
              <a:rPr lang="en-US" altLang="ko-KR" sz="1500" dirty="0">
                <a:solidFill>
                  <a:srgbClr val="FF0000"/>
                </a:solidFill>
              </a:rPr>
              <a:t>* </a:t>
            </a:r>
            <a:r>
              <a:rPr lang="ko-KR" altLang="en-US" sz="1500" dirty="0" smtClean="0">
                <a:solidFill>
                  <a:srgbClr val="FF0000"/>
                </a:solidFill>
              </a:rPr>
              <a:t>전원 인가 시 </a:t>
            </a:r>
            <a:r>
              <a:rPr lang="en-US" altLang="ko-KR" sz="1500" dirty="0" smtClean="0">
                <a:solidFill>
                  <a:srgbClr val="FF0000"/>
                </a:solidFill>
              </a:rPr>
              <a:t>LCD </a:t>
            </a:r>
            <a:r>
              <a:rPr lang="ko-KR" altLang="en-US" sz="1500" dirty="0" smtClean="0">
                <a:solidFill>
                  <a:srgbClr val="FF0000"/>
                </a:solidFill>
              </a:rPr>
              <a:t>디스플레이 상시 점등  </a:t>
            </a:r>
            <a:endParaRPr lang="en-US" altLang="ko-KR" sz="1500" dirty="0">
              <a:solidFill>
                <a:srgbClr val="FF0000"/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8" t="4835" r="15075" b="4514"/>
          <a:stretch/>
        </p:blipFill>
        <p:spPr>
          <a:xfrm rot="5400000">
            <a:off x="6273480" y="3916406"/>
            <a:ext cx="1759308" cy="177498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2" t="20529" r="30630" b="13644"/>
          <a:stretch/>
        </p:blipFill>
        <p:spPr>
          <a:xfrm rot="5400000">
            <a:off x="2561074" y="3919762"/>
            <a:ext cx="1760569" cy="1767015"/>
          </a:xfrm>
          <a:prstGeom prst="rect">
            <a:avLst/>
          </a:prstGeom>
        </p:spPr>
      </p:pic>
      <p:sp>
        <p:nvSpPr>
          <p:cNvPr id="10" name="제목 1"/>
          <p:cNvSpPr txBox="1">
            <a:spLocks/>
          </p:cNvSpPr>
          <p:nvPr/>
        </p:nvSpPr>
        <p:spPr>
          <a:xfrm>
            <a:off x="2372118" y="5692634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</a:t>
            </a:r>
            <a:r>
              <a:rPr lang="ko-KR" altLang="en-US" sz="1500" dirty="0" smtClean="0"/>
              <a:t> 바이패스 모드 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6000215" y="5684684"/>
            <a:ext cx="2305838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</a:t>
            </a:r>
            <a:r>
              <a:rPr lang="ko-KR" altLang="en-US" sz="1500" dirty="0" smtClean="0"/>
              <a:t> 대기 바이패스 모드 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13" name="사각형 설명선 12"/>
          <p:cNvSpPr/>
          <p:nvPr/>
        </p:nvSpPr>
        <p:spPr>
          <a:xfrm>
            <a:off x="4310745" y="3526969"/>
            <a:ext cx="1380928" cy="321369"/>
          </a:xfrm>
          <a:prstGeom prst="wedgeRectCallout">
            <a:avLst>
              <a:gd name="adj1" fmla="val -82391"/>
              <a:gd name="adj2" fmla="val 123471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rgbClr val="FF0000"/>
                </a:solidFill>
              </a:rPr>
              <a:t>출력상태 </a:t>
            </a:r>
            <a:r>
              <a:rPr lang="en-US" altLang="ko-KR" sz="1200" dirty="0" smtClean="0">
                <a:solidFill>
                  <a:srgbClr val="FF0000"/>
                </a:solidFill>
              </a:rPr>
              <a:t>: </a:t>
            </a:r>
            <a:r>
              <a:rPr lang="ko-KR" altLang="en-US" sz="1200" dirty="0" smtClean="0">
                <a:solidFill>
                  <a:srgbClr val="FF0000"/>
                </a:solidFill>
              </a:rPr>
              <a:t>점등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492468" y="6123277"/>
            <a:ext cx="2468946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FF0000"/>
                </a:solidFill>
              </a:rPr>
              <a:t>* </a:t>
            </a:r>
            <a:r>
              <a:rPr lang="ko-KR" altLang="en-US" sz="1200" dirty="0">
                <a:solidFill>
                  <a:srgbClr val="FF0000"/>
                </a:solidFill>
              </a:rPr>
              <a:t>출력상태 </a:t>
            </a:r>
            <a:r>
              <a:rPr lang="ko-KR" altLang="en-US" sz="1200" dirty="0" smtClean="0">
                <a:solidFill>
                  <a:srgbClr val="FF0000"/>
                </a:solidFill>
              </a:rPr>
              <a:t>아이콘으로 확인 </a:t>
            </a:r>
            <a:r>
              <a:rPr lang="ko-KR" altLang="en-US" sz="1200" dirty="0">
                <a:solidFill>
                  <a:srgbClr val="FF0000"/>
                </a:solidFill>
              </a:rPr>
              <a:t>가능</a:t>
            </a:r>
            <a:endParaRPr lang="en-US" altLang="ko-KR" sz="1200" dirty="0">
              <a:solidFill>
                <a:srgbClr val="FF0000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219059" y="4357397"/>
            <a:ext cx="890189" cy="391884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930206" y="4357397"/>
            <a:ext cx="890189" cy="391884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8925446" y="3697978"/>
            <a:ext cx="2537926" cy="27991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65" t="20149" r="53832" b="40579"/>
          <a:stretch/>
        </p:blipFill>
        <p:spPr>
          <a:xfrm rot="5400000">
            <a:off x="9909351" y="4740912"/>
            <a:ext cx="533132" cy="150689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06" t="31290" r="58191" b="39928"/>
          <a:stretch/>
        </p:blipFill>
        <p:spPr>
          <a:xfrm rot="5400000">
            <a:off x="9909351" y="3586373"/>
            <a:ext cx="533132" cy="150689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20" name="제목 1"/>
          <p:cNvSpPr txBox="1">
            <a:spLocks/>
          </p:cNvSpPr>
          <p:nvPr/>
        </p:nvSpPr>
        <p:spPr>
          <a:xfrm>
            <a:off x="9106677" y="4612758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[</a:t>
            </a:r>
            <a:r>
              <a:rPr lang="en-US" altLang="ko-KR" sz="1500" dirty="0"/>
              <a:t> </a:t>
            </a:r>
            <a:r>
              <a:rPr lang="ko-KR" altLang="en-US" sz="1500" dirty="0" smtClean="0"/>
              <a:t>바이패스 모드 </a:t>
            </a:r>
            <a:r>
              <a:rPr lang="en-US" altLang="ko-KR" sz="1500" dirty="0" smtClean="0"/>
              <a:t>]</a:t>
            </a:r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9106678" y="5783815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[ </a:t>
            </a:r>
            <a:r>
              <a:rPr lang="ko-KR" altLang="en-US" sz="1500" dirty="0" smtClean="0"/>
              <a:t>대기 바이패스 모드 </a:t>
            </a:r>
            <a:r>
              <a:rPr lang="en-US" altLang="ko-KR" sz="1500" dirty="0" smtClean="0"/>
              <a:t>]</a:t>
            </a:r>
          </a:p>
        </p:txBody>
      </p:sp>
      <p:sp>
        <p:nvSpPr>
          <p:cNvPr id="24" name="사각형 설명선 23"/>
          <p:cNvSpPr/>
          <p:nvPr/>
        </p:nvSpPr>
        <p:spPr>
          <a:xfrm>
            <a:off x="7436498" y="3520988"/>
            <a:ext cx="1488948" cy="321369"/>
          </a:xfrm>
          <a:prstGeom prst="wedgeRectCallout">
            <a:avLst>
              <a:gd name="adj1" fmla="val -45033"/>
              <a:gd name="adj2" fmla="val 129278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rgbClr val="FF0000"/>
                </a:solidFill>
              </a:rPr>
              <a:t>출력상태 </a:t>
            </a:r>
            <a:r>
              <a:rPr lang="en-US" altLang="ko-KR" sz="1200" dirty="0" smtClean="0">
                <a:solidFill>
                  <a:srgbClr val="FF0000"/>
                </a:solidFill>
              </a:rPr>
              <a:t>: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미점등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41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841779"/>
            <a:ext cx="12192000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gigavis-Logo-Org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522" y="89970"/>
            <a:ext cx="1405164" cy="68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922902"/>
              </p:ext>
            </p:extLst>
          </p:nvPr>
        </p:nvGraphicFramePr>
        <p:xfrm>
          <a:off x="895738" y="1492894"/>
          <a:ext cx="10571585" cy="4713292"/>
        </p:xfrm>
        <a:graphic>
          <a:graphicData uri="http://schemas.openxmlformats.org/drawingml/2006/table">
            <a:tbl>
              <a:tblPr/>
              <a:tblGrid>
                <a:gridCol w="1315616"/>
                <a:gridCol w="2278926"/>
                <a:gridCol w="6977043"/>
              </a:tblGrid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세그먼트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디스플레이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설명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설정 </a:t>
                      </a:r>
                      <a:r>
                        <a:rPr lang="ko-KR" altLang="en-US" sz="1200" dirty="0" err="1" smtClean="0">
                          <a:solidFill>
                            <a:schemeClr val="tx1"/>
                          </a:solidFill>
                        </a:rPr>
                        <a:t>파라미터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INV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인버터 전압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200V, 208V, 220V(Default),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230V, 240V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INV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인버터 주파수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50Hz(Default), 60Hz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COV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주파수 컨버터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OFF(Default), ON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STB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대기 바이패스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OFF, ON(Default)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ECO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ECO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</a:rPr>
                        <a:t>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OFF(Default), ON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ALM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과부하 경보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60%, 70%, 80%, 85%, 90%, 95%, 100%, 105%(Default)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BUZ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solidFill>
                            <a:schemeClr val="tx1"/>
                          </a:solidFill>
                        </a:rPr>
                        <a:t>버저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ENA(Enable) (Default), DIS(Disable)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BYP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바이패스 범위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5%, 6%,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7%, 8%, 9%, 10%, 11%, 12%, 13%, 14%, 15%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(Default),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HI1, HI2, HI3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CAP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배터리 용량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0AH(Default), 5AH, 7AH, 9AH, 12AH, 15AH, 24AH, 33AH,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38AH, 40AH, 50AH, 65AH, 80AH, </a:t>
                      </a:r>
                    </a:p>
                    <a:p>
                      <a:pPr algn="ctr" latinLnBrk="1"/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100AH, 120AH, 150AH, 200AH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STG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배터리 </a:t>
                      </a:r>
                      <a:r>
                        <a:rPr lang="ko-KR" altLang="en-US" sz="1200" dirty="0" err="1" smtClean="0">
                          <a:solidFill>
                            <a:schemeClr val="tx1"/>
                          </a:solidFill>
                        </a:rPr>
                        <a:t>스트링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0(Default), 1, 2, 3, 4, 5, 6, 7,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8, 9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AST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온라인에 대한 자동 시작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OFF(Default), ON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PF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역률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70, 80,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90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(Default)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5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RST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디폴트 복구 설정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NA(Default), DEF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7" name="직사각형 16"/>
          <p:cNvSpPr/>
          <p:nvPr/>
        </p:nvSpPr>
        <p:spPr>
          <a:xfrm>
            <a:off x="821090" y="2855167"/>
            <a:ext cx="10711542" cy="39188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895738" y="6251081"/>
            <a:ext cx="2348720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FF0000"/>
                </a:solidFill>
              </a:rPr>
              <a:t>* </a:t>
            </a:r>
            <a:r>
              <a:rPr lang="en-US" altLang="ko-KR" sz="1400" dirty="0" smtClean="0">
                <a:solidFill>
                  <a:srgbClr val="FF0000"/>
                </a:solidFill>
              </a:rPr>
              <a:t>STB : </a:t>
            </a:r>
            <a:r>
              <a:rPr lang="ko-KR" altLang="en-US" sz="1400" dirty="0" smtClean="0">
                <a:solidFill>
                  <a:srgbClr val="FF0000"/>
                </a:solidFill>
              </a:rPr>
              <a:t>대기 바이패스 설정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85644" y="1040014"/>
            <a:ext cx="2627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▷ </a:t>
            </a:r>
            <a:r>
              <a:rPr lang="en-US" altLang="ko-KR" dirty="0" smtClean="0"/>
              <a:t>UPS </a:t>
            </a:r>
            <a:r>
              <a:rPr lang="ko-KR" altLang="en-US" dirty="0" smtClean="0"/>
              <a:t>설정 모드 항목</a:t>
            </a:r>
            <a:endParaRPr lang="ko-KR" altLang="en-US" dirty="0"/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105743" y="172995"/>
            <a:ext cx="7729532" cy="63095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500" smtClean="0"/>
              <a:t>◎ </a:t>
            </a:r>
            <a:r>
              <a:rPr lang="en-US" altLang="ko-KR" sz="3500" smtClean="0"/>
              <a:t>DELTA UPS </a:t>
            </a:r>
            <a:r>
              <a:rPr lang="ko-KR" altLang="en-US" sz="3500" smtClean="0"/>
              <a:t>바이패스 해제 방법</a:t>
            </a:r>
            <a:endParaRPr lang="ko-KR" altLang="en-US" sz="3500" dirty="0"/>
          </a:p>
        </p:txBody>
      </p:sp>
    </p:spTree>
    <p:extLst>
      <p:ext uri="{BB962C8B-B14F-4D97-AF65-F5344CB8AC3E}">
        <p14:creationId xmlns:p14="http://schemas.microsoft.com/office/powerpoint/2010/main" val="384355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그림 5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1" t="19040" r="39320" b="22910"/>
          <a:stretch/>
        </p:blipFill>
        <p:spPr>
          <a:xfrm rot="5400000">
            <a:off x="4782279" y="4356334"/>
            <a:ext cx="1756553" cy="1776776"/>
          </a:xfrm>
          <a:prstGeom prst="rect">
            <a:avLst/>
          </a:prstGeom>
        </p:spPr>
      </p:pic>
      <p:pic>
        <p:nvPicPr>
          <p:cNvPr id="48" name="그림 4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1" t="19040" r="39320" b="22910"/>
          <a:stretch/>
        </p:blipFill>
        <p:spPr>
          <a:xfrm rot="5400000">
            <a:off x="2660251" y="4356334"/>
            <a:ext cx="1756553" cy="1776776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6" t="14867" r="5850" b="11482"/>
          <a:stretch/>
        </p:blipFill>
        <p:spPr>
          <a:xfrm rot="5400000">
            <a:off x="547671" y="4352868"/>
            <a:ext cx="1766030" cy="1798689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99" t="18677" r="36734" b="23645"/>
          <a:stretch/>
        </p:blipFill>
        <p:spPr>
          <a:xfrm rot="5400000">
            <a:off x="6863818" y="1713487"/>
            <a:ext cx="1760527" cy="1782548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64" t="20855" r="41632" b="24542"/>
          <a:stretch/>
        </p:blipFill>
        <p:spPr>
          <a:xfrm rot="5400000">
            <a:off x="4740438" y="1717904"/>
            <a:ext cx="1758480" cy="177576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6" t="20854" r="43810" b="23817"/>
          <a:stretch/>
        </p:blipFill>
        <p:spPr>
          <a:xfrm rot="5400000">
            <a:off x="2632401" y="1706755"/>
            <a:ext cx="1758479" cy="179805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841779"/>
            <a:ext cx="12192000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gigavis-Logo-Org.png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522" y="89970"/>
            <a:ext cx="1405164" cy="68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2" t="20529" r="30630" b="13644"/>
          <a:stretch/>
        </p:blipFill>
        <p:spPr>
          <a:xfrm rot="5400000">
            <a:off x="534565" y="1721273"/>
            <a:ext cx="1760569" cy="1767015"/>
          </a:xfrm>
          <a:prstGeom prst="rect">
            <a:avLst/>
          </a:prstGeom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242597" y="3497626"/>
            <a:ext cx="2274316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</a:t>
            </a:r>
            <a:r>
              <a:rPr lang="ko-KR" altLang="en-US" sz="1500" dirty="0" smtClean="0"/>
              <a:t> </a:t>
            </a:r>
            <a:r>
              <a:rPr lang="en-US" altLang="ko-KR" sz="1500" dirty="0" smtClean="0"/>
              <a:t>Setup (</a:t>
            </a:r>
            <a:r>
              <a:rPr lang="ko-KR" altLang="en-US" sz="1500" dirty="0" smtClean="0"/>
              <a:t>동시</a:t>
            </a:r>
            <a:r>
              <a:rPr lang="en-US" altLang="ko-KR" sz="1500" dirty="0"/>
              <a:t> </a:t>
            </a:r>
            <a:r>
              <a:rPr lang="en-US" altLang="ko-KR" sz="1500" dirty="0" smtClean="0"/>
              <a:t>3</a:t>
            </a:r>
            <a:r>
              <a:rPr lang="ko-KR" altLang="en-US" sz="1500" dirty="0" smtClean="0"/>
              <a:t>초</a:t>
            </a:r>
            <a:r>
              <a:rPr lang="en-US" altLang="ko-KR" sz="1500" dirty="0" smtClean="0"/>
              <a:t>) &gt;</a:t>
            </a: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4548631" y="3497625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en-US" altLang="ko-KR" sz="1500" dirty="0"/>
              <a:t>OFF(</a:t>
            </a:r>
            <a:r>
              <a:rPr lang="ko-KR" altLang="en-US" sz="1500" dirty="0"/>
              <a:t>▼</a:t>
            </a:r>
            <a:r>
              <a:rPr lang="en-US" altLang="ko-KR" sz="1500" dirty="0"/>
              <a:t>) &gt;</a:t>
            </a:r>
            <a:endParaRPr lang="en-US" altLang="ko-KR" sz="1500" dirty="0" smtClean="0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2429782" y="3497626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진입 후 </a:t>
            </a:r>
            <a:r>
              <a:rPr lang="en-US" altLang="ko-KR" sz="1500" dirty="0" smtClean="0"/>
              <a:t>OFF(</a:t>
            </a:r>
            <a:r>
              <a:rPr lang="ko-KR" altLang="en-US" sz="1500" dirty="0"/>
              <a:t>▼</a:t>
            </a:r>
            <a:r>
              <a:rPr lang="en-US" altLang="ko-KR" sz="1500" dirty="0" smtClean="0"/>
              <a:t>) &gt;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799661" y="3024338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6676428" y="3497624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en-US" altLang="ko-KR" sz="1500" dirty="0"/>
              <a:t>OFF(</a:t>
            </a:r>
            <a:r>
              <a:rPr lang="ko-KR" altLang="en-US" sz="1500" dirty="0"/>
              <a:t>▼</a:t>
            </a:r>
            <a:r>
              <a:rPr lang="en-US" altLang="ko-KR" sz="1500" dirty="0"/>
              <a:t>) &gt;</a:t>
            </a:r>
            <a:endParaRPr lang="en-US" altLang="ko-KR" sz="1500" dirty="0" smtClean="0"/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310515" y="6126014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OFF </a:t>
            </a:r>
            <a:r>
              <a:rPr lang="ko-KR" altLang="en-US" sz="1500" dirty="0" smtClean="0"/>
              <a:t>설정 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>
            <a:off x="489110" y="1006118"/>
            <a:ext cx="2624793" cy="4683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5875">
            <a:solidFill>
              <a:srgbClr val="002060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smtClean="0"/>
              <a:t>▶ 바이패스 모드 해제</a:t>
            </a:r>
            <a:endParaRPr lang="ko-KR" altLang="en-US" sz="2000" dirty="0"/>
          </a:p>
        </p:txBody>
      </p:sp>
      <p:sp>
        <p:nvSpPr>
          <p:cNvPr id="32" name="직사각형 31"/>
          <p:cNvSpPr/>
          <p:nvPr/>
        </p:nvSpPr>
        <p:spPr>
          <a:xfrm>
            <a:off x="1227088" y="3023914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3723418" y="303324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5832909" y="303324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7953987" y="303324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1693841" y="5693996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5050504" y="5694420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5477931" y="5693996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제목 1"/>
          <p:cNvSpPr txBox="1">
            <a:spLocks/>
          </p:cNvSpPr>
          <p:nvPr/>
        </p:nvSpPr>
        <p:spPr>
          <a:xfrm>
            <a:off x="2439353" y="6126014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설정 완료</a:t>
            </a:r>
            <a:r>
              <a:rPr lang="en-US" altLang="ko-KR" sz="1500" dirty="0"/>
              <a:t> 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47" name="제목 1"/>
          <p:cNvSpPr txBox="1">
            <a:spLocks/>
          </p:cNvSpPr>
          <p:nvPr/>
        </p:nvSpPr>
        <p:spPr>
          <a:xfrm>
            <a:off x="4547781" y="6135228"/>
            <a:ext cx="221576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en-US" altLang="ko-KR" sz="1500" dirty="0"/>
              <a:t>Setup (</a:t>
            </a:r>
            <a:r>
              <a:rPr lang="ko-KR" altLang="en-US" sz="1500" dirty="0"/>
              <a:t>동시</a:t>
            </a:r>
            <a:r>
              <a:rPr lang="en-US" altLang="ko-KR" sz="1500" dirty="0"/>
              <a:t> 3</a:t>
            </a:r>
            <a:r>
              <a:rPr lang="ko-KR" altLang="en-US" sz="1500" dirty="0"/>
              <a:t>초</a:t>
            </a:r>
            <a:r>
              <a:rPr lang="en-US" altLang="ko-KR" sz="1500" dirty="0"/>
              <a:t>) &gt;</a:t>
            </a:r>
            <a:endParaRPr lang="en-US" altLang="ko-KR" sz="1500" dirty="0" smtClean="0"/>
          </a:p>
        </p:txBody>
      </p:sp>
      <p:sp>
        <p:nvSpPr>
          <p:cNvPr id="54" name="직사각형 53"/>
          <p:cNvSpPr/>
          <p:nvPr/>
        </p:nvSpPr>
        <p:spPr>
          <a:xfrm>
            <a:off x="5730361" y="4486697"/>
            <a:ext cx="364312" cy="305736"/>
          </a:xfrm>
          <a:prstGeom prst="rect">
            <a:avLst/>
          </a:prstGeom>
          <a:noFill/>
          <a:ln w="254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사각형 설명선 54"/>
          <p:cNvSpPr/>
          <p:nvPr/>
        </p:nvSpPr>
        <p:spPr>
          <a:xfrm>
            <a:off x="6232448" y="3925183"/>
            <a:ext cx="664913" cy="321369"/>
          </a:xfrm>
          <a:prstGeom prst="wedgeRectCallout">
            <a:avLst>
              <a:gd name="adj1" fmla="val -82391"/>
              <a:gd name="adj2" fmla="val 123471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>
                <a:solidFill>
                  <a:srgbClr val="FF0000"/>
                </a:solidFill>
              </a:rPr>
              <a:t>미점등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8" name="제목 1"/>
          <p:cNvSpPr>
            <a:spLocks noGrp="1"/>
          </p:cNvSpPr>
          <p:nvPr>
            <p:ph type="ctrTitle"/>
          </p:nvPr>
        </p:nvSpPr>
        <p:spPr>
          <a:xfrm>
            <a:off x="105743" y="172995"/>
            <a:ext cx="7729532" cy="630955"/>
          </a:xfrm>
          <a:ln>
            <a:noFill/>
          </a:ln>
        </p:spPr>
        <p:txBody>
          <a:bodyPr anchor="ctr">
            <a:normAutofit/>
          </a:bodyPr>
          <a:lstStyle/>
          <a:p>
            <a:pPr algn="l"/>
            <a:r>
              <a:rPr lang="ko-KR" altLang="en-US" sz="3500" dirty="0" smtClean="0"/>
              <a:t>◎ </a:t>
            </a:r>
            <a:r>
              <a:rPr lang="en-US" altLang="ko-KR" sz="3500" dirty="0" smtClean="0"/>
              <a:t>DELTA UPS </a:t>
            </a:r>
            <a:r>
              <a:rPr lang="ko-KR" altLang="en-US" sz="3500" dirty="0" smtClean="0"/>
              <a:t>바이패스 해제 방법</a:t>
            </a:r>
            <a:endParaRPr lang="ko-KR" altLang="en-US" sz="3500" dirty="0"/>
          </a:p>
        </p:txBody>
      </p:sp>
      <p:sp>
        <p:nvSpPr>
          <p:cNvPr id="59" name="직사각형 58"/>
          <p:cNvSpPr/>
          <p:nvPr/>
        </p:nvSpPr>
        <p:spPr>
          <a:xfrm>
            <a:off x="2921655" y="5693996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그림 60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9" t="19767" r="38231" b="23816"/>
          <a:stretch/>
        </p:blipFill>
        <p:spPr>
          <a:xfrm rot="5400000">
            <a:off x="9022369" y="1717331"/>
            <a:ext cx="1753799" cy="1767015"/>
          </a:xfrm>
          <a:prstGeom prst="rect">
            <a:avLst/>
          </a:prstGeom>
        </p:spPr>
      </p:pic>
      <p:sp>
        <p:nvSpPr>
          <p:cNvPr id="62" name="제목 1"/>
          <p:cNvSpPr txBox="1">
            <a:spLocks/>
          </p:cNvSpPr>
          <p:nvPr/>
        </p:nvSpPr>
        <p:spPr>
          <a:xfrm>
            <a:off x="8814908" y="3477738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STB </a:t>
            </a:r>
            <a:r>
              <a:rPr lang="ko-KR" altLang="en-US" sz="1500" dirty="0" smtClean="0"/>
              <a:t>진입</a:t>
            </a:r>
            <a:r>
              <a:rPr lang="en-US" altLang="ko-KR" sz="1500" dirty="0" smtClean="0"/>
              <a:t> &gt;</a:t>
            </a:r>
          </a:p>
        </p:txBody>
      </p:sp>
      <p:sp>
        <p:nvSpPr>
          <p:cNvPr id="63" name="직사각형 62"/>
          <p:cNvSpPr/>
          <p:nvPr/>
        </p:nvSpPr>
        <p:spPr>
          <a:xfrm>
            <a:off x="9312779" y="3050049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8" t="4835" r="15075" b="4514"/>
          <a:stretch/>
        </p:blipFill>
        <p:spPr>
          <a:xfrm rot="5400000">
            <a:off x="6864427" y="4357228"/>
            <a:ext cx="1759308" cy="1774988"/>
          </a:xfrm>
          <a:prstGeom prst="rect">
            <a:avLst/>
          </a:prstGeom>
        </p:spPr>
      </p:pic>
      <p:sp>
        <p:nvSpPr>
          <p:cNvPr id="65" name="제목 1"/>
          <p:cNvSpPr txBox="1">
            <a:spLocks/>
          </p:cNvSpPr>
          <p:nvPr/>
        </p:nvSpPr>
        <p:spPr>
          <a:xfrm>
            <a:off x="6636201" y="6145156"/>
            <a:ext cx="221576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대기 바이패스 모드</a:t>
            </a:r>
            <a:r>
              <a:rPr lang="en-US" altLang="ko-KR" sz="1500" dirty="0" smtClean="0"/>
              <a:t>) </a:t>
            </a:r>
            <a:r>
              <a:rPr lang="en-US" altLang="ko-KR" sz="1500" dirty="0"/>
              <a:t>&gt;</a:t>
            </a:r>
            <a:endParaRPr lang="en-US" altLang="ko-KR" sz="1500" dirty="0" smtClean="0"/>
          </a:p>
        </p:txBody>
      </p:sp>
      <p:sp>
        <p:nvSpPr>
          <p:cNvPr id="66" name="직사각형 65"/>
          <p:cNvSpPr/>
          <p:nvPr/>
        </p:nvSpPr>
        <p:spPr>
          <a:xfrm>
            <a:off x="7492480" y="4792433"/>
            <a:ext cx="914400" cy="348734"/>
          </a:xfrm>
          <a:prstGeom prst="rect">
            <a:avLst/>
          </a:prstGeom>
          <a:noFill/>
          <a:ln w="254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53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그림 5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4" t="4529" r="10068" b="597"/>
          <a:stretch/>
        </p:blipFill>
        <p:spPr>
          <a:xfrm rot="5400000">
            <a:off x="4759993" y="4354281"/>
            <a:ext cx="1752364" cy="177677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4" t="4529" r="10068" b="597"/>
          <a:stretch/>
        </p:blipFill>
        <p:spPr>
          <a:xfrm rot="5400000">
            <a:off x="2637964" y="4342050"/>
            <a:ext cx="1752364" cy="177677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88" t="4527" r="9524" b="1322"/>
          <a:stretch/>
        </p:blipFill>
        <p:spPr>
          <a:xfrm rot="5400000">
            <a:off x="535506" y="4358273"/>
            <a:ext cx="1758560" cy="177498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30" t="8882" r="8299"/>
          <a:stretch/>
        </p:blipFill>
        <p:spPr>
          <a:xfrm rot="5400000">
            <a:off x="9027153" y="1697895"/>
            <a:ext cx="1752638" cy="180573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1" t="900" r="9931" b="1505"/>
          <a:stretch/>
        </p:blipFill>
        <p:spPr>
          <a:xfrm rot="5400000">
            <a:off x="2631671" y="1704752"/>
            <a:ext cx="1759308" cy="1798690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99" t="18677" r="36734" b="23645"/>
          <a:stretch/>
        </p:blipFill>
        <p:spPr>
          <a:xfrm rot="5400000">
            <a:off x="6863818" y="1713487"/>
            <a:ext cx="1760527" cy="1782548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64" t="20855" r="41632" b="24542"/>
          <a:stretch/>
        </p:blipFill>
        <p:spPr>
          <a:xfrm rot="5400000">
            <a:off x="4740438" y="1717904"/>
            <a:ext cx="1758480" cy="177576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841779"/>
            <a:ext cx="12192000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gigavis-Logo-Org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522" y="89970"/>
            <a:ext cx="1405164" cy="68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242597" y="3497626"/>
            <a:ext cx="2274316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</a:t>
            </a:r>
            <a:r>
              <a:rPr lang="ko-KR" altLang="en-US" sz="1500" dirty="0" smtClean="0"/>
              <a:t> </a:t>
            </a:r>
            <a:r>
              <a:rPr lang="en-US" altLang="ko-KR" sz="1500" dirty="0" smtClean="0"/>
              <a:t>Setup (</a:t>
            </a:r>
            <a:r>
              <a:rPr lang="ko-KR" altLang="en-US" sz="1500" dirty="0" smtClean="0"/>
              <a:t>동시</a:t>
            </a:r>
            <a:r>
              <a:rPr lang="en-US" altLang="ko-KR" sz="1500" dirty="0"/>
              <a:t> </a:t>
            </a:r>
            <a:r>
              <a:rPr lang="en-US" altLang="ko-KR" sz="1500" dirty="0" smtClean="0"/>
              <a:t>3</a:t>
            </a:r>
            <a:r>
              <a:rPr lang="ko-KR" altLang="en-US" sz="1500" dirty="0" smtClean="0"/>
              <a:t>초</a:t>
            </a:r>
            <a:r>
              <a:rPr lang="en-US" altLang="ko-KR" sz="1500" dirty="0" smtClean="0"/>
              <a:t>) &gt;</a:t>
            </a: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4548631" y="3497625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en-US" altLang="ko-KR" sz="1500" dirty="0"/>
              <a:t>OFF(</a:t>
            </a:r>
            <a:r>
              <a:rPr lang="ko-KR" altLang="en-US" sz="1500" dirty="0"/>
              <a:t>▼</a:t>
            </a:r>
            <a:r>
              <a:rPr lang="en-US" altLang="ko-KR" sz="1500" dirty="0"/>
              <a:t>) &gt;</a:t>
            </a:r>
            <a:endParaRPr lang="en-US" altLang="ko-KR" sz="1500" dirty="0" smtClean="0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2429782" y="3497626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진입 후 </a:t>
            </a:r>
            <a:r>
              <a:rPr lang="en-US" altLang="ko-KR" sz="1500" dirty="0" smtClean="0"/>
              <a:t>OFF(</a:t>
            </a:r>
            <a:r>
              <a:rPr lang="ko-KR" altLang="en-US" sz="1500" dirty="0"/>
              <a:t>▼</a:t>
            </a:r>
            <a:r>
              <a:rPr lang="en-US" altLang="ko-KR" sz="1500" dirty="0" smtClean="0"/>
              <a:t>) &gt;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799661" y="3024338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6676428" y="3497624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en-US" altLang="ko-KR" sz="1500" dirty="0"/>
              <a:t>OFF(</a:t>
            </a:r>
            <a:r>
              <a:rPr lang="ko-KR" altLang="en-US" sz="1500" dirty="0"/>
              <a:t>▼</a:t>
            </a:r>
            <a:r>
              <a:rPr lang="en-US" altLang="ko-KR" sz="1500" dirty="0"/>
              <a:t>) &gt;</a:t>
            </a:r>
            <a:endParaRPr lang="en-US" altLang="ko-KR" sz="1500" dirty="0" smtClean="0"/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8804225" y="3480094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STB </a:t>
            </a:r>
            <a:r>
              <a:rPr lang="ko-KR" altLang="en-US" sz="1500" dirty="0" smtClean="0"/>
              <a:t>진입</a:t>
            </a:r>
            <a:r>
              <a:rPr lang="en-US" altLang="ko-KR" sz="1500" dirty="0" smtClean="0"/>
              <a:t> &gt;</a:t>
            </a: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316524" y="6106762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ON </a:t>
            </a:r>
            <a:r>
              <a:rPr lang="ko-KR" altLang="en-US" sz="1500" dirty="0" smtClean="0"/>
              <a:t>설정 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>
            <a:off x="489110" y="1006118"/>
            <a:ext cx="2624793" cy="46836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5875">
            <a:solidFill>
              <a:srgbClr val="002060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000" dirty="0" smtClean="0"/>
              <a:t>▶ 바이패스 모드 설정</a:t>
            </a:r>
            <a:endParaRPr lang="ko-KR" altLang="en-US" sz="20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8" t="4835" r="15075" b="4514"/>
          <a:stretch/>
        </p:blipFill>
        <p:spPr>
          <a:xfrm rot="5400000">
            <a:off x="539182" y="1716601"/>
            <a:ext cx="1759308" cy="1774988"/>
          </a:xfrm>
          <a:prstGeom prst="rect">
            <a:avLst/>
          </a:prstGeom>
        </p:spPr>
      </p:pic>
      <p:sp>
        <p:nvSpPr>
          <p:cNvPr id="35" name="직사각형 34"/>
          <p:cNvSpPr/>
          <p:nvPr/>
        </p:nvSpPr>
        <p:spPr>
          <a:xfrm>
            <a:off x="3723418" y="303324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5832909" y="303324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7953987" y="303324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9254152" y="3049387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1222429" y="568381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5026123" y="5684239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5453550" y="568381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제목 1"/>
          <p:cNvSpPr txBox="1">
            <a:spLocks/>
          </p:cNvSpPr>
          <p:nvPr/>
        </p:nvSpPr>
        <p:spPr>
          <a:xfrm>
            <a:off x="2414972" y="6115833"/>
            <a:ext cx="213848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ko-KR" altLang="en-US" sz="1500" dirty="0" smtClean="0"/>
              <a:t>설정 완료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47" name="제목 1"/>
          <p:cNvSpPr txBox="1">
            <a:spLocks/>
          </p:cNvSpPr>
          <p:nvPr/>
        </p:nvSpPr>
        <p:spPr>
          <a:xfrm>
            <a:off x="4523400" y="6125047"/>
            <a:ext cx="2215760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 </a:t>
            </a:r>
            <a:r>
              <a:rPr lang="en-US" altLang="ko-KR" sz="1500" dirty="0"/>
              <a:t>Setup (</a:t>
            </a:r>
            <a:r>
              <a:rPr lang="ko-KR" altLang="en-US" sz="1500" dirty="0"/>
              <a:t>동시</a:t>
            </a:r>
            <a:r>
              <a:rPr lang="en-US" altLang="ko-KR" sz="1500" dirty="0"/>
              <a:t> 3</a:t>
            </a:r>
            <a:r>
              <a:rPr lang="ko-KR" altLang="en-US" sz="1500" dirty="0"/>
              <a:t>초</a:t>
            </a:r>
            <a:r>
              <a:rPr lang="en-US" altLang="ko-KR" sz="1500" dirty="0"/>
              <a:t>) &gt;</a:t>
            </a:r>
            <a:endParaRPr lang="en-US" altLang="ko-KR" sz="1500" dirty="0" smtClean="0"/>
          </a:p>
        </p:txBody>
      </p:sp>
      <p:sp>
        <p:nvSpPr>
          <p:cNvPr id="54" name="직사각형 53"/>
          <p:cNvSpPr/>
          <p:nvPr/>
        </p:nvSpPr>
        <p:spPr>
          <a:xfrm>
            <a:off x="5714304" y="4470367"/>
            <a:ext cx="364312" cy="305736"/>
          </a:xfrm>
          <a:prstGeom prst="rect">
            <a:avLst/>
          </a:prstGeom>
          <a:noFill/>
          <a:ln w="254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사각형 설명선 54"/>
          <p:cNvSpPr/>
          <p:nvPr/>
        </p:nvSpPr>
        <p:spPr>
          <a:xfrm>
            <a:off x="6225722" y="3908853"/>
            <a:ext cx="664913" cy="321369"/>
          </a:xfrm>
          <a:prstGeom prst="wedgeRectCallout">
            <a:avLst>
              <a:gd name="adj1" fmla="val -82391"/>
              <a:gd name="adj2" fmla="val 123471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rgbClr val="FF0000"/>
                </a:solidFill>
              </a:rPr>
              <a:t>점등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8" name="제목 1"/>
          <p:cNvSpPr>
            <a:spLocks noGrp="1"/>
          </p:cNvSpPr>
          <p:nvPr>
            <p:ph type="ctrTitle"/>
          </p:nvPr>
        </p:nvSpPr>
        <p:spPr>
          <a:xfrm>
            <a:off x="105743" y="172995"/>
            <a:ext cx="7729532" cy="630955"/>
          </a:xfrm>
          <a:ln>
            <a:noFill/>
          </a:ln>
        </p:spPr>
        <p:txBody>
          <a:bodyPr anchor="ctr">
            <a:normAutofit/>
          </a:bodyPr>
          <a:lstStyle/>
          <a:p>
            <a:pPr algn="l"/>
            <a:r>
              <a:rPr lang="ko-KR" altLang="en-US" sz="3500" dirty="0" smtClean="0"/>
              <a:t>◎ </a:t>
            </a:r>
            <a:r>
              <a:rPr lang="en-US" altLang="ko-KR" sz="3500" dirty="0" smtClean="0"/>
              <a:t>DELTA UPS </a:t>
            </a:r>
            <a:r>
              <a:rPr lang="ko-KR" altLang="en-US" sz="3500" dirty="0" smtClean="0"/>
              <a:t>바이패스 해제 방법</a:t>
            </a:r>
            <a:endParaRPr lang="ko-KR" altLang="en-US" sz="3500" dirty="0"/>
          </a:p>
        </p:txBody>
      </p:sp>
      <p:sp>
        <p:nvSpPr>
          <p:cNvPr id="49" name="직사각형 48"/>
          <p:cNvSpPr/>
          <p:nvPr/>
        </p:nvSpPr>
        <p:spPr>
          <a:xfrm>
            <a:off x="799661" y="3031489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1227088" y="303106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" name="그림 50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2" t="27948" r="61897" b="57877"/>
          <a:stretch/>
        </p:blipFill>
        <p:spPr>
          <a:xfrm rot="5400000">
            <a:off x="5687215" y="1896318"/>
            <a:ext cx="354564" cy="261257"/>
          </a:xfrm>
          <a:prstGeom prst="rect">
            <a:avLst/>
          </a:prstGeom>
        </p:spPr>
      </p:pic>
      <p:pic>
        <p:nvPicPr>
          <p:cNvPr id="52" name="그림 51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2" t="27948" r="61897" b="57877"/>
          <a:stretch/>
        </p:blipFill>
        <p:spPr>
          <a:xfrm rot="5400000">
            <a:off x="7797952" y="1870810"/>
            <a:ext cx="354564" cy="261257"/>
          </a:xfrm>
          <a:prstGeom prst="rect">
            <a:avLst/>
          </a:prstGeom>
        </p:spPr>
      </p:pic>
      <p:sp>
        <p:nvSpPr>
          <p:cNvPr id="57" name="직사각형 56"/>
          <p:cNvSpPr/>
          <p:nvPr/>
        </p:nvSpPr>
        <p:spPr>
          <a:xfrm>
            <a:off x="2894583" y="5683815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9" name="그림 58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2" t="20529" r="30630" b="13644"/>
          <a:stretch/>
        </p:blipFill>
        <p:spPr>
          <a:xfrm rot="5400000">
            <a:off x="6851356" y="4361255"/>
            <a:ext cx="1760569" cy="1767015"/>
          </a:xfrm>
          <a:prstGeom prst="rect">
            <a:avLst/>
          </a:prstGeom>
        </p:spPr>
      </p:pic>
      <p:sp>
        <p:nvSpPr>
          <p:cNvPr id="60" name="제목 1"/>
          <p:cNvSpPr txBox="1">
            <a:spLocks/>
          </p:cNvSpPr>
          <p:nvPr/>
        </p:nvSpPr>
        <p:spPr>
          <a:xfrm>
            <a:off x="6559388" y="6137608"/>
            <a:ext cx="2274316" cy="389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500" dirty="0" smtClean="0"/>
              <a:t>&lt;</a:t>
            </a:r>
            <a:r>
              <a:rPr lang="ko-KR" altLang="en-US" sz="1500" dirty="0" smtClean="0"/>
              <a:t> 바이패스 모드</a:t>
            </a:r>
            <a:r>
              <a:rPr lang="en-US" altLang="ko-KR" sz="1500" dirty="0" smtClean="0"/>
              <a:t>&gt;</a:t>
            </a:r>
          </a:p>
        </p:txBody>
      </p:sp>
      <p:sp>
        <p:nvSpPr>
          <p:cNvPr id="61" name="직사각형 60"/>
          <p:cNvSpPr/>
          <p:nvPr/>
        </p:nvSpPr>
        <p:spPr>
          <a:xfrm>
            <a:off x="7116452" y="5664320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543879" y="5663896"/>
            <a:ext cx="395417" cy="313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7492480" y="4792433"/>
            <a:ext cx="914400" cy="348734"/>
          </a:xfrm>
          <a:prstGeom prst="rect">
            <a:avLst/>
          </a:prstGeom>
          <a:noFill/>
          <a:ln w="254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43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640</Words>
  <Application>Microsoft Office PowerPoint</Application>
  <PresentationFormat>와이드스크린</PresentationFormat>
  <Paragraphs>110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DELTA UPS 사용방법</vt:lpstr>
      <vt:lpstr>◎ DELTA UPS 사용방법</vt:lpstr>
      <vt:lpstr>◎ DELTA UPS 사용방법</vt:lpstr>
      <vt:lpstr>◎ DELTA UPS 바이패스 해제 방법</vt:lpstr>
      <vt:lpstr>PowerPoint 프레젠테이션</vt:lpstr>
      <vt:lpstr>◎ DELTA UPS 바이패스 해제 방법</vt:lpstr>
      <vt:lpstr>◎ DELTA UPS 바이패스 해제 방법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◎ Dalta UPS 사용방법</dc:title>
  <dc:creator>user</dc:creator>
  <cp:lastModifiedBy>user</cp:lastModifiedBy>
  <cp:revision>30</cp:revision>
  <cp:lastPrinted>2023-07-17T09:11:27Z</cp:lastPrinted>
  <dcterms:created xsi:type="dcterms:W3CDTF">2023-07-14T09:29:37Z</dcterms:created>
  <dcterms:modified xsi:type="dcterms:W3CDTF">2024-08-12T08:58:14Z</dcterms:modified>
</cp:coreProperties>
</file>

<file path=docProps/thumbnail.jpeg>
</file>